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58485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a1f61a0d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a1f61a0d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a1f61a0d1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a1f61a0d1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a1f61a0d1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ca1f61a0d1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a1f61a0d1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ca1f61a0d1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a1f61a0d1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ca1f61a0d1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a1f61a0d1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a1f61a0d1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a1f61a0d1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ca1f61a0d1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a1f61a0d1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ca1f61a0d1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>
                <a:solidFill>
                  <a:srgbClr val="2371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0" y="1135928"/>
            <a:ext cx="1301400" cy="5721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259181" y="235881"/>
            <a:ext cx="8625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instagram.com/learnis.ru/" TargetMode="External"/><Relationship Id="rId4" Type="http://schemas.openxmlformats.org/officeDocument/2006/relationships/hyperlink" Target="https://www.learnis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learnis.r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hyperlink" Target="https://jamboard.google.com/d/1I-F2DJ4axPm6wFJcFSPaZW4jIBgjyp0IqIl25ndhDmk/viewer?f=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learnis.ru/178389/" TargetMode="External"/><Relationship Id="rId5" Type="http://schemas.openxmlformats.org/officeDocument/2006/relationships/hyperlink" Target="https://docs.google.com/presentation/d/120uGu91utpO4Y9oc-n-rjWvyhxBZ1LXSpWwXj4nxCSg/edit#slide=id.p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VOdVS9ztybY93h7SxfKsgnIw2A2NtLt8g3fuBU7DT8I/edit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learnis.ru/659930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docs.google.com/document/d/1_I2XM_rHnYuY2Us51exq1QYfY4PynyF2Ro5grthtJF0/edi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learnis.ru/314358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hyperlink" Target="https://www.learnis.ru/392168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3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g"/><Relationship Id="rId5" Type="http://schemas.openxmlformats.org/officeDocument/2006/relationships/hyperlink" Target="https://www.learnis.ru/266584/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mson72/" TargetMode="External"/><Relationship Id="rId3" Type="http://schemas.openxmlformats.org/officeDocument/2006/relationships/image" Target="../media/image17.jpg"/><Relationship Id="rId7" Type="http://schemas.openxmlformats.org/officeDocument/2006/relationships/hyperlink" Target="https://www.facebook.com/profile.php?id=10000650638230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sonina@gymnasia23.ru" TargetMode="External"/><Relationship Id="rId5" Type="http://schemas.openxmlformats.org/officeDocument/2006/relationships/image" Target="../media/image19.jpg"/><Relationship Id="rId10" Type="http://schemas.openxmlformats.org/officeDocument/2006/relationships/image" Target="../media/image21.jp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44755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1834300" y="280925"/>
            <a:ext cx="6973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I</a:t>
            </a:r>
            <a:r>
              <a:rPr lang="ru" sz="1800"/>
              <a:t>V Всероссийский научно-практический форум «Современный ребенок – современный педагог – современный родитель: в условиях цифровой трансформации» 23–25 марта 2021 г.</a:t>
            </a:r>
            <a:endParaRPr sz="1800"/>
          </a:p>
        </p:txBody>
      </p:sp>
      <p:sp>
        <p:nvSpPr>
          <p:cNvPr id="68" name="Google Shape;68;p15"/>
          <p:cNvSpPr txBox="1"/>
          <p:nvPr/>
        </p:nvSpPr>
        <p:spPr>
          <a:xfrm>
            <a:off x="1834300" y="1817775"/>
            <a:ext cx="66678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300" b="1">
                <a:solidFill>
                  <a:srgbClr val="23716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Сервис Learnis </a:t>
            </a:r>
            <a:endParaRPr sz="4300" b="1">
              <a:solidFill>
                <a:srgbClr val="23716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300" b="1">
                <a:solidFill>
                  <a:srgbClr val="23716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для учителя-предметника</a:t>
            </a:r>
            <a:endParaRPr sz="4300" b="1">
              <a:solidFill>
                <a:srgbClr val="237161"/>
              </a:solidFill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7459" y="5227200"/>
            <a:ext cx="1626541" cy="163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5034" y="3544125"/>
            <a:ext cx="2800350" cy="28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7459" y="177825"/>
            <a:ext cx="1626541" cy="163080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/>
          <p:nvPr/>
        </p:nvSpPr>
        <p:spPr>
          <a:xfrm>
            <a:off x="3238950" y="2925000"/>
            <a:ext cx="2214300" cy="1008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u="sng">
                <a:solidFill>
                  <a:schemeClr val="hlink"/>
                </a:solidFill>
                <a:hlinkClick r:id="rId4"/>
              </a:rPr>
              <a:t>Learnis</a:t>
            </a:r>
            <a:endParaRPr sz="3000"/>
          </a:p>
        </p:txBody>
      </p:sp>
      <p:sp>
        <p:nvSpPr>
          <p:cNvPr id="77" name="Google Shape;77;p16"/>
          <p:cNvSpPr/>
          <p:nvPr/>
        </p:nvSpPr>
        <p:spPr>
          <a:xfrm>
            <a:off x="3238950" y="1288950"/>
            <a:ext cx="2214300" cy="1147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i="1"/>
              <a:t>Разные форматы работы</a:t>
            </a:r>
            <a:endParaRPr sz="2400" i="1"/>
          </a:p>
        </p:txBody>
      </p:sp>
      <p:sp>
        <p:nvSpPr>
          <p:cNvPr id="78" name="Google Shape;78;p16"/>
          <p:cNvSpPr/>
          <p:nvPr/>
        </p:nvSpPr>
        <p:spPr>
          <a:xfrm>
            <a:off x="159550" y="4469175"/>
            <a:ext cx="2214300" cy="1529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i="1"/>
              <a:t>Собирает стастистику прохождения учениками</a:t>
            </a:r>
            <a:endParaRPr sz="2400" i="1"/>
          </a:p>
        </p:txBody>
      </p:sp>
      <p:sp>
        <p:nvSpPr>
          <p:cNvPr id="79" name="Google Shape;79;p16"/>
          <p:cNvSpPr/>
          <p:nvPr/>
        </p:nvSpPr>
        <p:spPr>
          <a:xfrm>
            <a:off x="6048050" y="4469175"/>
            <a:ext cx="2875500" cy="1446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chemeClr val="dk1"/>
                </a:solidFill>
              </a:rPr>
              <a:t>Поддержка в официальном </a:t>
            </a:r>
            <a:r>
              <a:rPr lang="ru" sz="2400" u="sng">
                <a:solidFill>
                  <a:schemeClr val="hlink"/>
                </a:solidFill>
                <a:hlinkClick r:id="rId5"/>
              </a:rPr>
              <a:t>аккаунте</a:t>
            </a:r>
            <a:r>
              <a:rPr lang="ru" sz="2400">
                <a:solidFill>
                  <a:schemeClr val="dk1"/>
                </a:solidFill>
              </a:rPr>
              <a:t> сервиса в Instagram</a:t>
            </a:r>
            <a:endParaRPr sz="3000"/>
          </a:p>
        </p:txBody>
      </p:sp>
      <p:sp>
        <p:nvSpPr>
          <p:cNvPr id="80" name="Google Shape;80;p16"/>
          <p:cNvSpPr/>
          <p:nvPr/>
        </p:nvSpPr>
        <p:spPr>
          <a:xfrm>
            <a:off x="5928500" y="1973875"/>
            <a:ext cx="2875500" cy="1529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i="1"/>
              <a:t>Есть бесплатный тариф и премиум-доступ для педагогов и школ</a:t>
            </a:r>
            <a:endParaRPr sz="2100" i="1"/>
          </a:p>
        </p:txBody>
      </p:sp>
      <p:sp>
        <p:nvSpPr>
          <p:cNvPr id="81" name="Google Shape;81;p16"/>
          <p:cNvSpPr/>
          <p:nvPr/>
        </p:nvSpPr>
        <p:spPr>
          <a:xfrm>
            <a:off x="2689550" y="4421625"/>
            <a:ext cx="2982600" cy="1275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chemeClr val="dk1"/>
                </a:solidFill>
              </a:rPr>
              <a:t>Интуитивно понятный интерфейс</a:t>
            </a:r>
            <a:endParaRPr sz="3000"/>
          </a:p>
        </p:txBody>
      </p:sp>
      <p:sp>
        <p:nvSpPr>
          <p:cNvPr id="82" name="Google Shape;82;p16"/>
          <p:cNvSpPr/>
          <p:nvPr/>
        </p:nvSpPr>
        <p:spPr>
          <a:xfrm>
            <a:off x="326850" y="1973875"/>
            <a:ext cx="2214300" cy="1179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i="1"/>
              <a:t>Любое предметное содержание</a:t>
            </a:r>
            <a:endParaRPr sz="2400" i="1"/>
          </a:p>
        </p:txBody>
      </p:sp>
      <p:cxnSp>
        <p:nvCxnSpPr>
          <p:cNvPr id="83" name="Google Shape;83;p16"/>
          <p:cNvCxnSpPr>
            <a:stCxn id="76" idx="1"/>
            <a:endCxn id="82" idx="3"/>
          </p:cNvCxnSpPr>
          <p:nvPr/>
        </p:nvCxnSpPr>
        <p:spPr>
          <a:xfrm rot="10800000">
            <a:off x="2541150" y="2563800"/>
            <a:ext cx="697800" cy="865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" name="Google Shape;84;p16"/>
          <p:cNvCxnSpPr>
            <a:stCxn id="76" idx="0"/>
            <a:endCxn id="77" idx="2"/>
          </p:cNvCxnSpPr>
          <p:nvPr/>
        </p:nvCxnSpPr>
        <p:spPr>
          <a:xfrm rot="10800000">
            <a:off x="4346100" y="2436600"/>
            <a:ext cx="0" cy="488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5" name="Google Shape;85;p16"/>
          <p:cNvCxnSpPr>
            <a:stCxn id="76" idx="3"/>
            <a:endCxn id="80" idx="1"/>
          </p:cNvCxnSpPr>
          <p:nvPr/>
        </p:nvCxnSpPr>
        <p:spPr>
          <a:xfrm rot="10800000" flipH="1">
            <a:off x="5453250" y="2738700"/>
            <a:ext cx="475200" cy="690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6" name="Google Shape;86;p16"/>
          <p:cNvCxnSpPr>
            <a:stCxn id="76" idx="3"/>
            <a:endCxn id="79" idx="0"/>
          </p:cNvCxnSpPr>
          <p:nvPr/>
        </p:nvCxnSpPr>
        <p:spPr>
          <a:xfrm>
            <a:off x="5453250" y="3429000"/>
            <a:ext cx="2032500" cy="1040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7" name="Google Shape;87;p16"/>
          <p:cNvCxnSpPr>
            <a:stCxn id="76" idx="2"/>
            <a:endCxn id="81" idx="0"/>
          </p:cNvCxnSpPr>
          <p:nvPr/>
        </p:nvCxnSpPr>
        <p:spPr>
          <a:xfrm flipH="1">
            <a:off x="4180800" y="3933000"/>
            <a:ext cx="165300" cy="4887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8" name="Google Shape;88;p16"/>
          <p:cNvCxnSpPr>
            <a:stCxn id="76" idx="1"/>
            <a:endCxn id="78" idx="0"/>
          </p:cNvCxnSpPr>
          <p:nvPr/>
        </p:nvCxnSpPr>
        <p:spPr>
          <a:xfrm flipH="1">
            <a:off x="1266750" y="3429000"/>
            <a:ext cx="1972200" cy="1040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5259" y="343075"/>
            <a:ext cx="1626541" cy="16308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/>
          <p:nvPr/>
        </p:nvSpPr>
        <p:spPr>
          <a:xfrm>
            <a:off x="3238950" y="2925000"/>
            <a:ext cx="2214300" cy="1008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u="sng">
                <a:solidFill>
                  <a:schemeClr val="hlink"/>
                </a:solidFill>
                <a:hlinkClick r:id="rId4"/>
              </a:rPr>
              <a:t>Learnis</a:t>
            </a:r>
            <a:endParaRPr sz="3000"/>
          </a:p>
        </p:txBody>
      </p:sp>
      <p:sp>
        <p:nvSpPr>
          <p:cNvPr id="95" name="Google Shape;95;p17"/>
          <p:cNvSpPr/>
          <p:nvPr/>
        </p:nvSpPr>
        <p:spPr>
          <a:xfrm>
            <a:off x="66150" y="2717250"/>
            <a:ext cx="2511900" cy="1179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Веб-сервис </a:t>
            </a:r>
            <a:r>
              <a:rPr lang="ru" sz="2400">
                <a:solidFill>
                  <a:schemeClr val="dk1"/>
                </a:solidFill>
              </a:rPr>
              <a:t>«Интерактивное видео»</a:t>
            </a:r>
            <a:endParaRPr sz="2400"/>
          </a:p>
        </p:txBody>
      </p:sp>
      <p:sp>
        <p:nvSpPr>
          <p:cNvPr id="96" name="Google Shape;96;p17"/>
          <p:cNvSpPr/>
          <p:nvPr/>
        </p:nvSpPr>
        <p:spPr>
          <a:xfrm>
            <a:off x="5808950" y="3709025"/>
            <a:ext cx="3114600" cy="1179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chemeClr val="dk1"/>
                </a:solidFill>
              </a:rPr>
              <a:t>Терминологическая игра «Объясни мне»</a:t>
            </a:r>
            <a:endParaRPr sz="3000"/>
          </a:p>
        </p:txBody>
      </p:sp>
      <p:sp>
        <p:nvSpPr>
          <p:cNvPr id="97" name="Google Shape;97;p17"/>
          <p:cNvSpPr/>
          <p:nvPr/>
        </p:nvSpPr>
        <p:spPr>
          <a:xfrm>
            <a:off x="2660550" y="4400100"/>
            <a:ext cx="2598600" cy="1275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chemeClr val="dk1"/>
                </a:solidFill>
              </a:rPr>
              <a:t>Интеллектуальная игра «Твоя викторина»</a:t>
            </a:r>
            <a:endParaRPr sz="3000"/>
          </a:p>
        </p:txBody>
      </p:sp>
      <p:cxnSp>
        <p:nvCxnSpPr>
          <p:cNvPr id="98" name="Google Shape;98;p17"/>
          <p:cNvCxnSpPr/>
          <p:nvPr/>
        </p:nvCxnSpPr>
        <p:spPr>
          <a:xfrm rot="10800000">
            <a:off x="4346100" y="2181300"/>
            <a:ext cx="0" cy="7437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9" name="Google Shape;99;p17"/>
          <p:cNvCxnSpPr/>
          <p:nvPr/>
        </p:nvCxnSpPr>
        <p:spPr>
          <a:xfrm>
            <a:off x="5453250" y="3263750"/>
            <a:ext cx="1503900" cy="355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0" name="Google Shape;100;p17"/>
          <p:cNvCxnSpPr>
            <a:stCxn id="94" idx="2"/>
            <a:endCxn id="97" idx="0"/>
          </p:cNvCxnSpPr>
          <p:nvPr/>
        </p:nvCxnSpPr>
        <p:spPr>
          <a:xfrm flipH="1">
            <a:off x="3960000" y="3933000"/>
            <a:ext cx="386100" cy="467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1" name="Google Shape;101;p17"/>
          <p:cNvCxnSpPr/>
          <p:nvPr/>
        </p:nvCxnSpPr>
        <p:spPr>
          <a:xfrm rot="10800000">
            <a:off x="2578050" y="3239100"/>
            <a:ext cx="660900" cy="103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2" name="Google Shape;102;p17"/>
          <p:cNvSpPr/>
          <p:nvPr/>
        </p:nvSpPr>
        <p:spPr>
          <a:xfrm>
            <a:off x="3238950" y="1001400"/>
            <a:ext cx="2214300" cy="1179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Веб-квесты </a:t>
            </a:r>
            <a:r>
              <a:rPr lang="ru" sz="2400">
                <a:solidFill>
                  <a:schemeClr val="dk1"/>
                </a:solidFill>
              </a:rPr>
              <a:t>«Выберись из комнаты»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172400" y="228788"/>
            <a:ext cx="7832700" cy="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500" b="1"/>
              <a:t>Материалы к уроку по теме </a:t>
            </a:r>
            <a:r>
              <a:rPr lang="ru" sz="2200" b="1"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" sz="2500" b="1"/>
              <a:t>Политическая культура</a:t>
            </a:r>
            <a:r>
              <a:rPr lang="ru" sz="2200" b="1">
                <a:latin typeface="Arial"/>
                <a:ea typeface="Arial"/>
                <a:cs typeface="Arial"/>
                <a:sym typeface="Arial"/>
              </a:rPr>
              <a:t>»</a:t>
            </a:r>
            <a:endParaRPr sz="2500" b="1"/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400" y="1140800"/>
            <a:ext cx="3290126" cy="220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000" y="3068100"/>
            <a:ext cx="3871900" cy="245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4638125" y="1140800"/>
            <a:ext cx="4232400" cy="4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ru" sz="2100" b="1">
                <a:solidFill>
                  <a:schemeClr val="accent5"/>
                </a:solidFill>
              </a:rPr>
              <a:t>Учебник</a:t>
            </a:r>
            <a:r>
              <a:rPr lang="ru" sz="2100"/>
              <a:t> - теория. Первичное усвоение - задания в </a:t>
            </a:r>
            <a:r>
              <a:rPr lang="ru" sz="2100" u="sng">
                <a:solidFill>
                  <a:schemeClr val="hlink"/>
                </a:solidFill>
                <a:hlinkClick r:id="rId5"/>
              </a:rPr>
              <a:t>Google-Презентации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ru" sz="2100" b="1">
                <a:solidFill>
                  <a:schemeClr val="accent5"/>
                </a:solidFill>
              </a:rPr>
              <a:t>Литература</a:t>
            </a:r>
            <a:r>
              <a:rPr lang="ru" sz="2100"/>
              <a:t> - иллюстративный материал. Стихотворение Саши Чёрного </a:t>
            </a:r>
            <a:r>
              <a:rPr lang="ru" sz="2400">
                <a:solidFill>
                  <a:schemeClr val="dk1"/>
                </a:solidFill>
              </a:rPr>
              <a:t>«</a:t>
            </a:r>
            <a:r>
              <a:rPr lang="ru" sz="2100"/>
              <a:t>Жалобы обывателя</a:t>
            </a:r>
            <a:r>
              <a:rPr lang="ru" sz="2400">
                <a:solidFill>
                  <a:schemeClr val="dk1"/>
                </a:solidFill>
              </a:rPr>
              <a:t>»</a:t>
            </a:r>
            <a:r>
              <a:rPr lang="ru" sz="2100"/>
              <a:t>. </a:t>
            </a:r>
            <a:r>
              <a:rPr lang="ru" sz="2100" u="sng">
                <a:solidFill>
                  <a:schemeClr val="hlink"/>
                </a:solidFill>
                <a:hlinkClick r:id="rId6"/>
              </a:rPr>
              <a:t>Интерактивное видео</a:t>
            </a:r>
            <a:r>
              <a:rPr lang="ru" sz="2100"/>
              <a:t> в Learnis: 7 заданий разного типа. Групповая работа в Jamboard (</a:t>
            </a:r>
            <a:r>
              <a:rPr lang="ru" sz="2100" u="sng">
                <a:solidFill>
                  <a:schemeClr val="hlink"/>
                </a:solidFill>
                <a:hlinkClick r:id="rId7"/>
              </a:rPr>
              <a:t>пример</a:t>
            </a:r>
            <a:r>
              <a:rPr lang="ru" sz="2100"/>
              <a:t>). 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Char char="●"/>
            </a:pPr>
            <a:r>
              <a:rPr lang="ru" sz="2100" b="1">
                <a:solidFill>
                  <a:schemeClr val="accent5"/>
                </a:solidFill>
              </a:rPr>
              <a:t>Факты общественной жизни</a:t>
            </a:r>
            <a:r>
              <a:rPr lang="ru" sz="2100"/>
              <a:t>. Закрепление</a:t>
            </a:r>
            <a:endParaRPr sz="2100"/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32600" y="0"/>
            <a:ext cx="1219699" cy="122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/>
        </p:nvSpPr>
        <p:spPr>
          <a:xfrm>
            <a:off x="458372" y="329999"/>
            <a:ext cx="8451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" sz="3200" b="1">
                <a:solidFill>
                  <a:srgbClr val="237161"/>
                </a:solidFill>
                <a:latin typeface="Calibri"/>
                <a:ea typeface="Calibri"/>
                <a:cs typeface="Calibri"/>
                <a:sym typeface="Calibri"/>
              </a:rPr>
              <a:t>Итоговый квест по разделу </a:t>
            </a:r>
            <a:r>
              <a:rPr lang="ru" sz="2400" b="1">
                <a:solidFill>
                  <a:srgbClr val="237161"/>
                </a:solidFill>
              </a:rPr>
              <a:t>«</a:t>
            </a:r>
            <a:r>
              <a:rPr lang="ru" sz="3200" b="1">
                <a:solidFill>
                  <a:srgbClr val="237161"/>
                </a:solidFill>
                <a:latin typeface="Calibri"/>
                <a:ea typeface="Calibri"/>
                <a:cs typeface="Calibri"/>
                <a:sym typeface="Calibri"/>
              </a:rPr>
              <a:t>Сфера политики</a:t>
            </a:r>
            <a:r>
              <a:rPr lang="ru" sz="2400" b="1">
                <a:solidFill>
                  <a:srgbClr val="237161"/>
                </a:solidFill>
              </a:rPr>
              <a:t>»</a:t>
            </a:r>
            <a:endParaRPr sz="1000" b="1">
              <a:solidFill>
                <a:srgbClr val="237161"/>
              </a:solidFill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3839100" y="1375967"/>
            <a:ext cx="4960500" cy="51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" sz="2400" b="1">
                <a:solidFill>
                  <a:schemeClr val="accent5"/>
                </a:solidFill>
              </a:rPr>
              <a:t>Учебный материал</a:t>
            </a:r>
            <a:r>
              <a:rPr lang="ru" sz="2400"/>
              <a:t> (сервисы kahoot, learningapps), знание основных терминов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" sz="2400" b="1">
                <a:solidFill>
                  <a:schemeClr val="accent5"/>
                </a:solidFill>
              </a:rPr>
              <a:t>Модели социальных ситуаций</a:t>
            </a:r>
            <a:r>
              <a:rPr lang="ru" sz="2400"/>
              <a:t> (Google-форма), умение применять знания для анализа конкретных ситуаций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" sz="2400" b="1">
                <a:solidFill>
                  <a:schemeClr val="accent5"/>
                </a:solidFill>
              </a:rPr>
              <a:t>Аудиофрагмент</a:t>
            </a:r>
            <a:r>
              <a:rPr lang="ru" sz="2400"/>
              <a:t> - извлечение информации из неадаптированного источника, перевод из одной формы в другую (</a:t>
            </a:r>
            <a:r>
              <a:rPr lang="ru" sz="2400" u="sng">
                <a:solidFill>
                  <a:schemeClr val="hlink"/>
                </a:solidFill>
                <a:hlinkClick r:id="rId3"/>
              </a:rPr>
              <a:t>пример 1</a:t>
            </a:r>
            <a:r>
              <a:rPr lang="ru" sz="2400"/>
              <a:t>, </a:t>
            </a:r>
            <a:r>
              <a:rPr lang="ru" sz="2400" u="sng">
                <a:solidFill>
                  <a:schemeClr val="hlink"/>
                </a:solidFill>
                <a:hlinkClick r:id="rId4"/>
              </a:rPr>
              <a:t>пример 2</a:t>
            </a:r>
            <a:r>
              <a:rPr lang="ru" sz="2400"/>
              <a:t>)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701" y="1176100"/>
            <a:ext cx="3318850" cy="2252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/>
        </p:nvSpPr>
        <p:spPr>
          <a:xfrm>
            <a:off x="969450" y="4081748"/>
            <a:ext cx="2615100" cy="11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300" b="1">
                <a:solidFill>
                  <a:schemeClr val="accent5"/>
                </a:solidFill>
              </a:rPr>
              <a:t>6 ЗАДАНИЙ. </a:t>
            </a:r>
            <a:r>
              <a:rPr lang="ru" sz="2300">
                <a:solidFill>
                  <a:schemeClr val="dk1"/>
                </a:solidFill>
              </a:rPr>
              <a:t>(</a:t>
            </a:r>
            <a:r>
              <a:rPr lang="ru" sz="23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ссылка</a:t>
            </a:r>
            <a:r>
              <a:rPr lang="ru" sz="2300">
                <a:solidFill>
                  <a:schemeClr val="dk1"/>
                </a:solidFill>
              </a:rPr>
              <a:t> на квест)</a:t>
            </a:r>
            <a:endParaRPr sz="1700"/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15275" y="5403775"/>
            <a:ext cx="1219699" cy="122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5259" y="343075"/>
            <a:ext cx="1626541" cy="16308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/>
          <p:nvPr/>
        </p:nvSpPr>
        <p:spPr>
          <a:xfrm>
            <a:off x="458374" y="330000"/>
            <a:ext cx="570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" sz="3200" b="1">
                <a:solidFill>
                  <a:srgbClr val="237161"/>
                </a:solidFill>
                <a:latin typeface="Calibri"/>
                <a:ea typeface="Calibri"/>
                <a:cs typeface="Calibri"/>
                <a:sym typeface="Calibri"/>
              </a:rPr>
              <a:t>Квест «Новогодний» (</a:t>
            </a:r>
            <a:r>
              <a:rPr lang="ru" sz="32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ссылка</a:t>
            </a:r>
            <a:r>
              <a:rPr lang="ru" sz="3200" b="1">
                <a:solidFill>
                  <a:srgbClr val="23716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3200" b="1">
              <a:solidFill>
                <a:srgbClr val="2371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0200" y="2398249"/>
            <a:ext cx="4793806" cy="273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8375" y="1068900"/>
            <a:ext cx="4477549" cy="2606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1000" y="3847149"/>
            <a:ext cx="4793801" cy="2770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7084" y="515500"/>
            <a:ext cx="1626541" cy="163080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/>
          <p:nvPr/>
        </p:nvSpPr>
        <p:spPr>
          <a:xfrm>
            <a:off x="458374" y="330000"/>
            <a:ext cx="570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" sz="3200" b="1">
                <a:solidFill>
                  <a:srgbClr val="237161"/>
                </a:solidFill>
                <a:latin typeface="Calibri"/>
                <a:ea typeface="Calibri"/>
                <a:cs typeface="Calibri"/>
                <a:sym typeface="Calibri"/>
              </a:rPr>
              <a:t>Квест «8 марта» (</a:t>
            </a:r>
            <a:r>
              <a:rPr lang="ru" sz="32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ссылка</a:t>
            </a:r>
            <a:r>
              <a:rPr lang="ru" sz="3200" b="1">
                <a:solidFill>
                  <a:srgbClr val="23716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3200" b="1">
              <a:solidFill>
                <a:srgbClr val="2371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3675" y="934800"/>
            <a:ext cx="4769925" cy="195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07650" y="3130850"/>
            <a:ext cx="6155974" cy="346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1675" y="161300"/>
            <a:ext cx="1207151" cy="121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125" y="1068900"/>
            <a:ext cx="4169459" cy="214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 txBox="1"/>
          <p:nvPr/>
        </p:nvSpPr>
        <p:spPr>
          <a:xfrm>
            <a:off x="458374" y="330000"/>
            <a:ext cx="6317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" sz="3200" b="1">
                <a:solidFill>
                  <a:srgbClr val="237161"/>
                </a:solidFill>
                <a:latin typeface="Calibri"/>
                <a:ea typeface="Calibri"/>
                <a:cs typeface="Calibri"/>
                <a:sym typeface="Calibri"/>
              </a:rPr>
              <a:t>Квест </a:t>
            </a:r>
            <a:r>
              <a:rPr lang="ru" sz="2400" b="1">
                <a:solidFill>
                  <a:srgbClr val="237161"/>
                </a:solidFill>
              </a:rPr>
              <a:t>«</a:t>
            </a:r>
            <a:r>
              <a:rPr lang="ru" sz="3200" b="1">
                <a:solidFill>
                  <a:srgbClr val="237161"/>
                </a:solidFill>
                <a:latin typeface="Calibri"/>
                <a:ea typeface="Calibri"/>
                <a:cs typeface="Calibri"/>
                <a:sym typeface="Calibri"/>
              </a:rPr>
              <a:t>Happy Halloween!</a:t>
            </a:r>
            <a:r>
              <a:rPr lang="ru" sz="2400" b="1">
                <a:solidFill>
                  <a:srgbClr val="237161"/>
                </a:solidFill>
              </a:rPr>
              <a:t>» (</a:t>
            </a:r>
            <a:r>
              <a:rPr lang="ru" sz="2400" b="1" u="sng">
                <a:solidFill>
                  <a:schemeClr val="hlink"/>
                </a:solidFill>
                <a:hlinkClick r:id="rId5"/>
              </a:rPr>
              <a:t>ссылка</a:t>
            </a:r>
            <a:r>
              <a:rPr lang="ru" sz="2400" b="1">
                <a:solidFill>
                  <a:srgbClr val="237161"/>
                </a:solidFill>
              </a:rPr>
              <a:t>)</a:t>
            </a:r>
            <a:endParaRPr sz="1000" b="1">
              <a:solidFill>
                <a:srgbClr val="237161"/>
              </a:solidFill>
            </a:endParaRPr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3724" y="3620500"/>
            <a:ext cx="4378275" cy="246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24400" y="1434175"/>
            <a:ext cx="4149075" cy="233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24399" y="4133301"/>
            <a:ext cx="4267200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02000" y="252100"/>
            <a:ext cx="6503700" cy="8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>
                <a:solidFill>
                  <a:srgbClr val="073763"/>
                </a:solidFill>
              </a:rPr>
              <a:t>Сонина Мария Николаевна</a:t>
            </a:r>
            <a:endParaRPr sz="3200" b="1">
              <a:solidFill>
                <a:srgbClr val="073763"/>
              </a:solidFill>
            </a:endParaRPr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>
            <a:off x="4648113" y="5543025"/>
            <a:ext cx="4400100" cy="11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500">
                <a:solidFill>
                  <a:srgbClr val="073763"/>
                </a:solidFill>
              </a:rPr>
              <a:t>Учитель обществознания и экономики </a:t>
            </a:r>
            <a:endParaRPr sz="5500">
              <a:solidFill>
                <a:srgbClr val="07376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500">
                <a:solidFill>
                  <a:srgbClr val="073763"/>
                </a:solidFill>
              </a:rPr>
              <a:t>высшей категории, </a:t>
            </a:r>
            <a:endParaRPr sz="5500">
              <a:solidFill>
                <a:srgbClr val="07376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500">
                <a:solidFill>
                  <a:srgbClr val="073763"/>
                </a:solidFill>
              </a:rPr>
              <a:t>Почётный работник общего образования РФ</a:t>
            </a:r>
            <a:endParaRPr sz="5500">
              <a:solidFill>
                <a:srgbClr val="07376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0000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4" name="Google Shape;1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0575" y="252100"/>
            <a:ext cx="13716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 descr="faceboo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000" y="3712450"/>
            <a:ext cx="703850" cy="70385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56" name="Google Shape;156;p23"/>
          <p:cNvGrpSpPr/>
          <p:nvPr/>
        </p:nvGrpSpPr>
        <p:grpSpPr>
          <a:xfrm>
            <a:off x="54000" y="2277175"/>
            <a:ext cx="4689900" cy="792900"/>
            <a:chOff x="156225" y="1753575"/>
            <a:chExt cx="4689900" cy="792900"/>
          </a:xfrm>
        </p:grpSpPr>
        <p:pic>
          <p:nvPicPr>
            <p:cNvPr id="157" name="Google Shape;157;p23" descr="gmail.jp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7724" y="1811925"/>
              <a:ext cx="613625" cy="613625"/>
            </a:xfrm>
            <a:prstGeom prst="rect">
              <a:avLst/>
            </a:prstGeom>
            <a:noFill/>
            <a:ln w="19050" cap="flat" cmpd="sng">
              <a:solidFill>
                <a:srgbClr val="073763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58" name="Google Shape;158;p23"/>
            <p:cNvSpPr/>
            <p:nvPr/>
          </p:nvSpPr>
          <p:spPr>
            <a:xfrm>
              <a:off x="156225" y="1753575"/>
              <a:ext cx="4689900" cy="7929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0737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/>
                <a:t>              </a:t>
              </a:r>
              <a:r>
                <a:rPr lang="ru" sz="2600" b="1" u="sng">
                  <a:solidFill>
                    <a:schemeClr val="hlink"/>
                  </a:solidFill>
                  <a:hlinkClick r:id="rId6"/>
                </a:rPr>
                <a:t>sonina@gymnasia23.ru</a:t>
              </a:r>
              <a:r>
                <a:rPr lang="ru" sz="2600" b="1">
                  <a:solidFill>
                    <a:schemeClr val="dk1"/>
                  </a:solidFill>
                </a:rPr>
                <a:t> </a:t>
              </a:r>
              <a:endParaRPr sz="2600" b="1">
                <a:solidFill>
                  <a:schemeClr val="dk1"/>
                </a:solidFill>
              </a:endParaRPr>
            </a:p>
          </p:txBody>
        </p:sp>
      </p:grpSp>
      <p:sp>
        <p:nvSpPr>
          <p:cNvPr id="159" name="Google Shape;159;p23"/>
          <p:cNvSpPr/>
          <p:nvPr/>
        </p:nvSpPr>
        <p:spPr>
          <a:xfrm>
            <a:off x="275150" y="3667913"/>
            <a:ext cx="4453200" cy="792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   </a:t>
            </a:r>
            <a:r>
              <a:rPr lang="ru" sz="3000" b="1" u="sng">
                <a:solidFill>
                  <a:schemeClr val="hlink"/>
                </a:solidFill>
                <a:hlinkClick r:id="rId7"/>
              </a:rPr>
              <a:t>Facebook</a:t>
            </a:r>
            <a:endParaRPr sz="3000" b="1"/>
          </a:p>
        </p:txBody>
      </p:sp>
      <p:grpSp>
        <p:nvGrpSpPr>
          <p:cNvPr id="160" name="Google Shape;160;p23"/>
          <p:cNvGrpSpPr/>
          <p:nvPr/>
        </p:nvGrpSpPr>
        <p:grpSpPr>
          <a:xfrm>
            <a:off x="275150" y="5058675"/>
            <a:ext cx="4453200" cy="792900"/>
            <a:chOff x="274575" y="5552750"/>
            <a:chExt cx="4453200" cy="792900"/>
          </a:xfrm>
        </p:grpSpPr>
        <p:sp>
          <p:nvSpPr>
            <p:cNvPr id="161" name="Google Shape;161;p23"/>
            <p:cNvSpPr/>
            <p:nvPr/>
          </p:nvSpPr>
          <p:spPr>
            <a:xfrm>
              <a:off x="274575" y="5552750"/>
              <a:ext cx="4453200" cy="7929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0737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/>
                <a:t>                   </a:t>
              </a:r>
              <a:r>
                <a:rPr lang="ru" b="1"/>
                <a:t> </a:t>
              </a:r>
              <a:r>
                <a:rPr lang="ru" sz="3000" b="1" u="sng">
                  <a:solidFill>
                    <a:schemeClr val="hlink"/>
                  </a:solidFill>
                  <a:hlinkClick r:id="rId8"/>
                </a:rPr>
                <a:t>Instagram</a:t>
              </a:r>
              <a:endParaRPr sz="3000" b="1"/>
            </a:p>
          </p:txBody>
        </p:sp>
        <p:pic>
          <p:nvPicPr>
            <p:cNvPr id="162" name="Google Shape;162;p23" descr="итнш.png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47113" y="5626800"/>
              <a:ext cx="613625" cy="606149"/>
            </a:xfrm>
            <a:prstGeom prst="rect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63" name="Google Shape;163;p23"/>
          <p:cNvSpPr txBox="1"/>
          <p:nvPr/>
        </p:nvSpPr>
        <p:spPr>
          <a:xfrm>
            <a:off x="402000" y="1172175"/>
            <a:ext cx="56766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73763"/>
                </a:solidFill>
              </a:rPr>
              <a:t>МАОУ “Гимназия №23 г. Челябинска”</a:t>
            </a:r>
            <a:endParaRPr sz="2400">
              <a:solidFill>
                <a:srgbClr val="073763"/>
              </a:solidFill>
            </a:endParaRPr>
          </a:p>
        </p:txBody>
      </p:sp>
      <p:pic>
        <p:nvPicPr>
          <p:cNvPr id="164" name="Google Shape;164;p23"/>
          <p:cNvPicPr preferRelativeResize="0"/>
          <p:nvPr/>
        </p:nvPicPr>
        <p:blipFill rotWithShape="1">
          <a:blip r:embed="rId10">
            <a:alphaModFix/>
          </a:blip>
          <a:srcRect l="13526" t="8366" r="17250" b="51886"/>
          <a:stretch/>
        </p:blipFill>
        <p:spPr>
          <a:xfrm>
            <a:off x="4991750" y="2047837"/>
            <a:ext cx="3712874" cy="3199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249</Words>
  <Application>Microsoft Office PowerPoint</Application>
  <PresentationFormat>Экран (4:3)</PresentationFormat>
  <Paragraphs>35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Simple Light</vt:lpstr>
      <vt:lpstr>Презентация PowerPoint</vt:lpstr>
      <vt:lpstr>Презентация PowerPoint</vt:lpstr>
      <vt:lpstr>Презентация PowerPoint</vt:lpstr>
      <vt:lpstr>Материалы к уроку по теме «Политическая культура»</vt:lpstr>
      <vt:lpstr>Презентация PowerPoint</vt:lpstr>
      <vt:lpstr>Презентация PowerPoint</vt:lpstr>
      <vt:lpstr>Презентация PowerPoint</vt:lpstr>
      <vt:lpstr>Презентация PowerPoint</vt:lpstr>
      <vt:lpstr>Сонина Мария Николаевна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ООО</dc:creator>
  <cp:lastModifiedBy>user</cp:lastModifiedBy>
  <cp:revision>1</cp:revision>
  <dcterms:modified xsi:type="dcterms:W3CDTF">2021-03-23T11:53:20Z</dcterms:modified>
</cp:coreProperties>
</file>